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A7682DB-5EF6-4ECD-9F09-A5070BEDC2EB}">
  <a:tblStyle styleId="{AA7682DB-5EF6-4ECD-9F09-A5070BEDC2E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818910a9c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818910a9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95629ca90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95629ca9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0" Type="http://schemas.openxmlformats.org/officeDocument/2006/relationships/hyperlink" Target="https://docs.google.com/presentation/d/1NZ2bdqlJKidiAoL-IV4UPzqOxTV7UClc02rV978HaQ0/view" TargetMode="External"/><Relationship Id="rId9" Type="http://schemas.openxmlformats.org/officeDocument/2006/relationships/hyperlink" Target="https://docs.google.com/presentation/d/1_EAtKvO-LV_aGJTZBbt71xefiodUGo0Q5c8As7ZJd94/view" TargetMode="External"/><Relationship Id="rId5" Type="http://schemas.openxmlformats.org/officeDocument/2006/relationships/hyperlink" Target="https://docs.google.com/presentation/d/1_EAtKvO-LV_aGJTZBbt71xefiodUGo0Q5c8As7ZJd94/view" TargetMode="External"/><Relationship Id="rId6" Type="http://schemas.openxmlformats.org/officeDocument/2006/relationships/hyperlink" Target="https://docs.google.com/presentation/d/1NZ2bdqlJKidiAoL-IV4UPzqOxTV7UClc02rV978HaQ0/view" TargetMode="External"/><Relationship Id="rId7" Type="http://schemas.openxmlformats.org/officeDocument/2006/relationships/hyperlink" Target="https://docs.google.com/presentation/d/1GTH6_62yLU1pXnfq-AkqqAejSw9WnT_Vui0aJ4nFT9M/view" TargetMode="External"/><Relationship Id="rId8" Type="http://schemas.openxmlformats.org/officeDocument/2006/relationships/hyperlink" Target="https://docs.google.com/presentation/d/1EZp7nXvGR0saeTQJXVBy2m_ZcIRzXrjiojkHIJ2_C80/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sBaeEwKJo5WabGLj5kNJqyEDHztoFwkFZBbLxiCsMWg/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{AA7682DB-5EF6-4ECD-9F09-A5070BEDC2EB}</a:tableStyleId>
              </a:tblPr>
              <a:tblGrid>
                <a:gridCol w="1633350"/>
                <a:gridCol w="4045800"/>
                <a:gridCol w="3669725"/>
              </a:tblGrid>
              <a:tr h="204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10: The Indus River Valley Civilization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113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does archaeological evidence from the Indus River Valley challenge or confirm what is known about other early civilizations?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32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1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The Indus River Valley Civilization Student Worksheet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49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Floodplain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89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32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r>
                        <a:rPr b="1" lang="en" sz="1300">
                          <a:latin typeface="Inter"/>
                          <a:ea typeface="Inter"/>
                          <a:cs typeface="Inter"/>
                          <a:sym typeface="Inter"/>
                        </a:rPr>
                        <a:t> </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engage in a prediction and image analysis activity (pages 1-4), </a:t>
                      </a:r>
                      <a:r>
                        <a:rPr lang="en" sz="1200">
                          <a:solidFill>
                            <a:schemeClr val="dk1"/>
                          </a:solidFill>
                          <a:latin typeface="Inter"/>
                          <a:ea typeface="Inter"/>
                          <a:cs typeface="Inter"/>
                          <a:sym typeface="Inter"/>
                        </a:rPr>
                        <a:t>where</a:t>
                      </a:r>
                      <a:r>
                        <a:rPr lang="en" sz="1200">
                          <a:solidFill>
                            <a:schemeClr val="dk1"/>
                          </a:solidFill>
                          <a:latin typeface="Inter"/>
                          <a:ea typeface="Inter"/>
                          <a:cs typeface="Inter"/>
                          <a:sym typeface="Inter"/>
                        </a:rPr>
                        <a:t> students make predictions and view three pieces of </a:t>
                      </a:r>
                      <a:r>
                        <a:rPr lang="en" sz="1200">
                          <a:solidFill>
                            <a:schemeClr val="dk1"/>
                          </a:solidFill>
                          <a:latin typeface="Inter"/>
                          <a:ea typeface="Inter"/>
                          <a:cs typeface="Inter"/>
                          <a:sym typeface="Inter"/>
                        </a:rPr>
                        <a:t>archaeological</a:t>
                      </a:r>
                      <a:r>
                        <a:rPr lang="en" sz="1200">
                          <a:solidFill>
                            <a:schemeClr val="dk1"/>
                          </a:solidFill>
                          <a:latin typeface="Inter"/>
                          <a:ea typeface="Inter"/>
                          <a:cs typeface="Inter"/>
                          <a:sym typeface="Inter"/>
                        </a:rPr>
                        <a:t> evidence from the Indus River Valley Civilization. Consider having students partner up.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3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a:t>
                      </a:r>
                      <a:r>
                        <a:rPr lang="en" sz="1200" u="sng">
                          <a:solidFill>
                            <a:schemeClr val="hlink"/>
                          </a:solidFill>
                          <a:latin typeface="Inter"/>
                          <a:ea typeface="Inter"/>
                          <a:cs typeface="Inter"/>
                          <a:sym typeface="Inter"/>
                          <a:hlinkClick r:id="rId10"/>
                        </a:rPr>
                        <a:t>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through making predictions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Track timing, monitor, and provide support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Allow students to share out their answers at the conclusion of the activity</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pages 1-4 with a partner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clarifying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out answers at the conclusion of the activity</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{AA7682DB-5EF6-4ECD-9F09-A5070BEDC2EB}</a:tableStyleId>
              </a:tblPr>
              <a:tblGrid>
                <a:gridCol w="1673200"/>
                <a:gridCol w="4057350"/>
                <a:gridCol w="3702950"/>
              </a:tblGrid>
              <a:tr h="2141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10: The Indus River Valley Civilization </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83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watch a Crash Course video by John Green and answer questions on their worksheet to </a:t>
                      </a:r>
                      <a:r>
                        <a:rPr lang="en" sz="1200">
                          <a:latin typeface="Inter"/>
                          <a:ea typeface="Inter"/>
                          <a:cs typeface="Inter"/>
                          <a:sym typeface="Inter"/>
                        </a:rPr>
                        <a:t>confirm</a:t>
                      </a:r>
                      <a:r>
                        <a:rPr lang="en" sz="1200">
                          <a:latin typeface="Inter"/>
                          <a:ea typeface="Inter"/>
                          <a:cs typeface="Inter"/>
                          <a:sym typeface="Inter"/>
                        </a:rPr>
                        <a:t> their predictions, then compare the Indus River Valley Civilization to other civilizations..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3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5-6</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Play video (Begin at 3:00, End at 5:52) </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Facilitate a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Watch video and answer the questions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Engage in the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73575">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(OPTIONAL)</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If desired, provide s</a:t>
                      </a:r>
                      <a:r>
                        <a:rPr lang="en" sz="1200">
                          <a:solidFill>
                            <a:srgbClr val="000000"/>
                          </a:solidFill>
                          <a:latin typeface="Inter"/>
                          <a:ea typeface="Inter"/>
                          <a:cs typeface="Inter"/>
                          <a:sym typeface="Inter"/>
                        </a:rPr>
                        <a:t>tudents with time to plan out their CER paragraph for the Inquiry Journal using the CER Planning Template.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3235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their Inquiry Journal</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Instruct students </a:t>
                      </a:r>
                      <a:r>
                        <a:rPr lang="en" sz="1200">
                          <a:latin typeface="Inter"/>
                          <a:ea typeface="Inter"/>
                          <a:cs typeface="Inter"/>
                          <a:sym typeface="Inter"/>
                        </a:rPr>
                        <a:t>use</a:t>
                      </a:r>
                      <a:r>
                        <a:rPr lang="en" sz="1200">
                          <a:solidFill>
                            <a:srgbClr val="000000"/>
                          </a:solidFill>
                          <a:latin typeface="Inter"/>
                          <a:ea typeface="Inter"/>
                          <a:cs typeface="Inter"/>
                          <a:sym typeface="Inter"/>
                        </a:rPr>
                        <a:t> the CER Planning Template in their Inquiry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Plan out a CER paragraph</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Seek feedback from peers and/or teacher; make corrections as needed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835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5"/>
                        </a:rPr>
                        <a:t>Unit 3 Inquiry Journal</a:t>
                      </a:r>
                      <a:r>
                        <a:rPr lang="en" sz="1200">
                          <a:solidFill>
                            <a:srgbClr val="000000"/>
                          </a:solidFill>
                          <a:latin typeface="Inter"/>
                          <a:ea typeface="Inter"/>
                          <a:cs typeface="Inter"/>
                          <a:sym typeface="Inter"/>
                        </a:rPr>
                        <a:t>. Students will use page </a:t>
                      </a:r>
                      <a:r>
                        <a:rPr lang="en" sz="1200">
                          <a:latin typeface="Inter"/>
                          <a:ea typeface="Inter"/>
                          <a:cs typeface="Inter"/>
                          <a:sym typeface="Inter"/>
                        </a:rPr>
                        <a:t>6</a:t>
                      </a:r>
                      <a:r>
                        <a:rPr lang="en" sz="1200">
                          <a:solidFill>
                            <a:srgbClr val="000000"/>
                          </a:solidFill>
                          <a:latin typeface="Inter"/>
                          <a:ea typeface="Inter"/>
                          <a:cs typeface="Inter"/>
                          <a:sym typeface="Inter"/>
                        </a:rPr>
                        <a:t> to write a CER paragraph for the Compelling Question for Topic </a:t>
                      </a:r>
                      <a:r>
                        <a:rPr lang="en" sz="1200">
                          <a:latin typeface="Inter"/>
                          <a:ea typeface="Inter"/>
                          <a:cs typeface="Inter"/>
                          <a:sym typeface="Inter"/>
                        </a:rPr>
                        <a:t>2</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16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instructions for </a:t>
                      </a:r>
                      <a:r>
                        <a:rPr lang="en" sz="1200">
                          <a:solidFill>
                            <a:srgbClr val="000000"/>
                          </a:solidFill>
                          <a:latin typeface="Inter"/>
                          <a:ea typeface="Inter"/>
                          <a:cs typeface="Inter"/>
                          <a:sym typeface="Inter"/>
                        </a:rPr>
                        <a:t>the Compelling Question for Topic </a:t>
                      </a:r>
                      <a:r>
                        <a:rPr lang="en" sz="1200">
                          <a:latin typeface="Inter"/>
                          <a:ea typeface="Inter"/>
                          <a:cs typeface="Inter"/>
                          <a:sym typeface="Inter"/>
                        </a:rPr>
                        <a:t>2</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progress and provide feedback as needed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CER paragraph for Topic 2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{AA7682DB-5EF6-4ECD-9F09-A5070BEDC2EB}</a:tableStyleId>
              </a:tblPr>
              <a:tblGrid>
                <a:gridCol w="1673200"/>
                <a:gridCol w="4057350"/>
                <a:gridCol w="3702950"/>
              </a:tblGrid>
              <a:tr h="2251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10: The Indus River Valley Civilization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8375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STANDARD(S)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1.14 Locate and explain the significance of specific landforms and bodies of water to early complex societies in different regions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1.15 Analyze the role of agricultural, technological and cultural innovations in the emergence and maintenance of early complex societies between 10,000 BCE and 500 BCE.</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1.16 Explain how the development of cities in Africa, Asia, and the Americas between 10,000 BCE and 500 BCE led to common characteristics of early complex societies including social hierarchies, governments and laws, specialization and writing.</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1.19 Analyze archeological and primary source materials to make a claim about daily life for different individuals within Africa, Asia, and the Americas between 10,000 BCE and 500 BCE.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